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57" r:id="rId2"/>
    <p:sldId id="261" r:id="rId3"/>
    <p:sldId id="258" r:id="rId4"/>
    <p:sldId id="286" r:id="rId5"/>
    <p:sldId id="291" r:id="rId6"/>
    <p:sldId id="287" r:id="rId7"/>
    <p:sldId id="288" r:id="rId8"/>
    <p:sldId id="292" r:id="rId9"/>
    <p:sldId id="269" r:id="rId10"/>
    <p:sldId id="271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28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55" autoAdjust="0"/>
    <p:restoredTop sz="95788" autoAdjust="0"/>
  </p:normalViewPr>
  <p:slideViewPr>
    <p:cSldViewPr snapToGrid="0">
      <p:cViewPr varScale="1">
        <p:scale>
          <a:sx n="118" d="100"/>
          <a:sy n="118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CF2D-6872-4730-8D02-61A93A3F5357}" type="datetimeFigureOut">
              <a:rPr lang="en-GB" smtClean="0"/>
              <a:t>21/01/2024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1465A-9B3D-44C4-BECD-74054302E1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468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944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may have written your code differently, if you arrive at the same answer - it isn't wrong per 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1465A-9B3D-44C4-BECD-74054302E1A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840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: text using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27381" y="548680"/>
            <a:ext cx="9025003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7051" y="1844676"/>
            <a:ext cx="11233579" cy="47529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4" y="5523"/>
            <a:ext cx="12177273" cy="68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tat.inf.uec.ac.jp/doku.php?id=mselab:2016:stat:week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2019.cds101.com/labs/lab-03-wrangling-sales-data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2019.cds101.com/labs/lab-03-wrangling-sales-data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2019.cds101.com/labs/lab-03-wrangling-sales-data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2019.cds101.com/labs/lab-03-wrangling-sales-data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2019.cds101.com/labs/lab-03-wrangling-sales-data/" TargetMode="External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s.io/our-products/osf/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creativecommons.org/licenses/by-sa/3.0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geo200cn.github.io/tidyr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101897&amp;picture=leeds-castle-library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objects/metal-round-pipes-stacked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E711E6-39CC-4052-B156-9C9E0476F7BE}"/>
              </a:ext>
            </a:extLst>
          </p:cNvPr>
          <p:cNvSpPr txBox="1">
            <a:spLocks/>
          </p:cNvSpPr>
          <p:nvPr/>
        </p:nvSpPr>
        <p:spPr>
          <a:xfrm>
            <a:off x="1981199" y="2204864"/>
            <a:ext cx="8229600" cy="122413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ts val="3500"/>
              </a:lnSpc>
              <a:spcBef>
                <a:spcPct val="0"/>
              </a:spcBef>
              <a:buNone/>
              <a:defRPr sz="3600" kern="1200">
                <a:solidFill>
                  <a:srgbClr val="B5121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4800" b="1" dirty="0">
                <a:solidFill>
                  <a:srgbClr val="C00000"/>
                </a:solidFill>
              </a:rPr>
              <a:t>Quantitative Research Methods</a:t>
            </a:r>
            <a:endParaRPr lang="en-GB" sz="4800" b="1" i="1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75332B-40DA-FE46-ABA2-153B54E7FF36}"/>
              </a:ext>
            </a:extLst>
          </p:cNvPr>
          <p:cNvSpPr txBox="1"/>
          <p:nvPr/>
        </p:nvSpPr>
        <p:spPr>
          <a:xfrm>
            <a:off x="4478086" y="3895682"/>
            <a:ext cx="32358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rgbClr val="C00000"/>
                </a:solidFill>
              </a:rPr>
              <a:t>Matthew Ivory</a:t>
            </a:r>
          </a:p>
          <a:p>
            <a:pPr algn="ctr"/>
            <a:r>
              <a:rPr lang="en-GB" b="1" dirty="0" err="1">
                <a:solidFill>
                  <a:srgbClr val="C00000"/>
                </a:solidFill>
              </a:rPr>
              <a:t>matthew.ivory@Lancaster.ac.uk</a:t>
            </a:r>
            <a:endParaRPr lang="en-GB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256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0D575-E58E-F49C-ADA8-B17861FFAA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Experimental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081F7-8627-762C-D3AE-06B7353A58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7051" y="1844676"/>
            <a:ext cx="7632974" cy="4752975"/>
          </a:xfrm>
        </p:spPr>
        <p:txBody>
          <a:bodyPr/>
          <a:lstStyle/>
          <a:p>
            <a:r>
              <a:rPr lang="en-GB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experimental research, we try to discover causal relationships between variables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We do this by manipulating certain variables to test the outcome on other variables</a:t>
            </a:r>
          </a:p>
          <a:p>
            <a:r>
              <a:rPr lang="en-GB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randomly assign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participants to groups where they experience different manipulations or their environment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Example: higher levels of glucose improves cognitive function following an overnight fast, but lower doses are better following shorter fasts (Owen et al., 2011)</a:t>
            </a:r>
          </a:p>
          <a:p>
            <a:endParaRPr lang="en-GB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90838D16-5746-E0C6-5DE9-E4732E8C2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025" y="1206500"/>
            <a:ext cx="3775213" cy="159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12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0F3F4-E8AC-9BB5-CBB5-90B29D8383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B21119"/>
                </a:solidFill>
                <a:effectLst/>
                <a:latin typeface="Calibri" panose="020F0502020204030204" pitchFamily="34" charset="0"/>
              </a:rPr>
              <a:t>The statistical method: PPDAC (MacKay &amp; </a:t>
            </a:r>
            <a:r>
              <a:rPr lang="en-GB" dirty="0" err="1">
                <a:solidFill>
                  <a:srgbClr val="B21119"/>
                </a:solidFill>
                <a:effectLst/>
                <a:latin typeface="Calibri" panose="020F0502020204030204" pitchFamily="34" charset="0"/>
              </a:rPr>
              <a:t>Oldford</a:t>
            </a:r>
            <a:r>
              <a:rPr lang="en-GB" dirty="0">
                <a:solidFill>
                  <a:srgbClr val="B21119"/>
                </a:solidFill>
                <a:effectLst/>
                <a:latin typeface="Calibri" panose="020F0502020204030204" pitchFamily="34" charset="0"/>
              </a:rPr>
              <a:t>, 2000)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DF37A-81E6-BA9A-FCD5-12958D173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7051" y="1844676"/>
            <a:ext cx="6579427" cy="4752975"/>
          </a:xfrm>
        </p:spPr>
        <p:txBody>
          <a:bodyPr/>
          <a:lstStyle/>
          <a:p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Statistical method </a:t>
            </a:r>
            <a:endParaRPr lang="en-GB" dirty="0">
              <a:solidFill>
                <a:schemeClr val="tx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“Elements and procedures common to all statistical investigations” </a:t>
            </a:r>
            <a:endParaRPr lang="en-GB" sz="1800" dirty="0">
              <a:solidFill>
                <a:schemeClr val="tx1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Can be represented as a series of five interconnected stages: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endParaRPr lang="en-GB" sz="18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</a:t>
            </a: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roblem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  <a:latin typeface="Calibri" panose="020F0502020204030204" pitchFamily="34" charset="0"/>
              </a:rPr>
              <a:t>P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</a:rPr>
              <a:t>lan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</a:t>
            </a: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ata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</a:rPr>
              <a:t>nalysis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onclusion</a:t>
            </a:r>
            <a:endParaRPr lang="en-GB" sz="1800" dirty="0">
              <a:solidFill>
                <a:schemeClr val="tx1"/>
              </a:solidFill>
              <a:effectLst/>
              <a:latin typeface="ArialMT"/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8523A-5DBE-FFD3-7DAB-2F3A525AA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19" y="1124744"/>
            <a:ext cx="4095751" cy="527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4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D676-BE89-41F7-04A4-6A1C484C76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A45F1-4052-A857-E432-3BD3CB133A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diagram of the PPDAC cycle: Problem, Plan, Data, Analysis, Conclusion make up the stages that are cyclical in nature, each informing the following stage">
            <a:extLst>
              <a:ext uri="{FF2B5EF4-FFF2-40B4-BE49-F238E27FC236}">
                <a16:creationId xmlns:a16="http://schemas.microsoft.com/office/drawing/2014/main" id="{32D60199-4B5C-81D1-37D0-686A2142E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7051" y="1734770"/>
            <a:ext cx="7772400" cy="4574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EC0286-7DA8-4336-B09D-6AC43C23920D}"/>
              </a:ext>
            </a:extLst>
          </p:cNvPr>
          <p:cNvSpPr txBox="1"/>
          <p:nvPr/>
        </p:nvSpPr>
        <p:spPr>
          <a:xfrm>
            <a:off x="631554" y="6078488"/>
            <a:ext cx="7772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://stat.inf.uec.ac.jp/doku.php?id=mselab:2016:stat:week1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FA66F6-93BB-AD41-4BCD-1B3B385BBA66}"/>
              </a:ext>
            </a:extLst>
          </p:cNvPr>
          <p:cNvSpPr txBox="1"/>
          <p:nvPr/>
        </p:nvSpPr>
        <p:spPr>
          <a:xfrm>
            <a:off x="5316584" y="5364928"/>
            <a:ext cx="2181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+   Ethics approval</a:t>
            </a:r>
          </a:p>
          <a:p>
            <a:r>
              <a:rPr lang="en-GB" dirty="0">
                <a:solidFill>
                  <a:srgbClr val="C00000"/>
                </a:solidFill>
              </a:rPr>
              <a:t>+   Preregistrations</a:t>
            </a:r>
          </a:p>
        </p:txBody>
      </p:sp>
    </p:spTree>
    <p:extLst>
      <p:ext uri="{BB962C8B-B14F-4D97-AF65-F5344CB8AC3E}">
        <p14:creationId xmlns:p14="http://schemas.microsoft.com/office/powerpoint/2010/main" val="1807434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FC2E-677E-4AC4-2619-E4EFA18063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Data Science workflow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D24DD-57A5-B854-DCFC-211A26E796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Data science: the combined application of computational tools and statistical methods to (all aspects of) data analysis. </a:t>
            </a:r>
            <a:endParaRPr lang="en-GB" dirty="0">
              <a:solidFill>
                <a:schemeClr val="tx1"/>
              </a:solidFill>
              <a:effectLst/>
              <a:latin typeface="ArialMT"/>
            </a:endParaRPr>
          </a:p>
          <a:p>
            <a:endParaRPr lang="en-GB" dirty="0"/>
          </a:p>
        </p:txBody>
      </p:sp>
      <p:pic>
        <p:nvPicPr>
          <p:cNvPr id="5" name="Picture 4" descr="A diagram of a model&#10;&#10;Description automatically generated">
            <a:extLst>
              <a:ext uri="{FF2B5EF4-FFF2-40B4-BE49-F238E27FC236}">
                <a16:creationId xmlns:a16="http://schemas.microsoft.com/office/drawing/2014/main" id="{AD723463-4DD1-5C07-D2E4-45909074A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9406" y="3526126"/>
            <a:ext cx="8159819" cy="2783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1E6274-7429-95F6-CAB9-7EE54D8381EA}"/>
              </a:ext>
            </a:extLst>
          </p:cNvPr>
          <p:cNvSpPr txBox="1"/>
          <p:nvPr/>
        </p:nvSpPr>
        <p:spPr>
          <a:xfrm>
            <a:off x="699406" y="6285778"/>
            <a:ext cx="453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archive2019.cds101.com/labs/lab-03-wrangling-sales-data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983444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57BB-B086-60BC-AD01-0EC036EA55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Step 1: Wrangling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8FD75-55BB-E074-B253-65523C9FDF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can be messy (e.g., there might be missing values). Before </a:t>
            </a:r>
            <a:r>
              <a:rPr lang="en-GB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analyzing</a:t>
            </a: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data, we need to ”tidy” it.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wrangling: The process of preparing raw data for further analysis. </a:t>
            </a:r>
          </a:p>
          <a:p>
            <a:endParaRPr lang="en-GB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97F6EA10-25EF-90E2-75FE-F9A0015F9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9406" y="3526126"/>
            <a:ext cx="8159819" cy="2783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FA8B43-052E-636D-7CB6-38D2BE423C56}"/>
              </a:ext>
            </a:extLst>
          </p:cNvPr>
          <p:cNvSpPr txBox="1"/>
          <p:nvPr/>
        </p:nvSpPr>
        <p:spPr>
          <a:xfrm>
            <a:off x="699406" y="6285778"/>
            <a:ext cx="453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archive2019.cds101.com/labs/lab-03-wrangling-sales-data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D3F78E-DA74-5B83-8327-529469F805C4}"/>
              </a:ext>
            </a:extLst>
          </p:cNvPr>
          <p:cNvSpPr/>
          <p:nvPr/>
        </p:nvSpPr>
        <p:spPr>
          <a:xfrm>
            <a:off x="328728" y="3591338"/>
            <a:ext cx="4711154" cy="240610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545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57BB-B086-60BC-AD01-0EC036EA55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Step 2: Visualise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8FD75-55BB-E074-B253-65523C9FDF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Once data is tidy, we use computational tools and statistical methods for data exploration and visualization. </a:t>
            </a:r>
            <a:endParaRPr lang="en-GB" dirty="0">
              <a:solidFill>
                <a:schemeClr val="tx1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The aim is to discover potentially interesting patterns and behaviours in the data. </a:t>
            </a:r>
            <a:endParaRPr lang="en-GB" dirty="0">
              <a:solidFill>
                <a:schemeClr val="tx1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We will focus on this in sessions 3 and 4. </a:t>
            </a:r>
            <a:endParaRPr lang="en-GB" dirty="0">
              <a:solidFill>
                <a:schemeClr val="tx1"/>
              </a:solidFill>
              <a:effectLst/>
              <a:latin typeface="ArialMT"/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97F6EA10-25EF-90E2-75FE-F9A0015F9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9406" y="3526126"/>
            <a:ext cx="8159819" cy="2783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FA8B43-052E-636D-7CB6-38D2BE423C56}"/>
              </a:ext>
            </a:extLst>
          </p:cNvPr>
          <p:cNvSpPr txBox="1"/>
          <p:nvPr/>
        </p:nvSpPr>
        <p:spPr>
          <a:xfrm>
            <a:off x="699406" y="6285778"/>
            <a:ext cx="453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archive2019.cds101.com/labs/lab-03-wrangling-sales-data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CB3F3A-1D35-DB94-3CD0-AA30AF463ECC}"/>
              </a:ext>
            </a:extLst>
          </p:cNvPr>
          <p:cNvSpPr/>
          <p:nvPr/>
        </p:nvSpPr>
        <p:spPr>
          <a:xfrm>
            <a:off x="4353467" y="3523069"/>
            <a:ext cx="2530658" cy="179385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428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57BB-B086-60BC-AD01-0EC036EA55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Step 3: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8FD75-55BB-E074-B253-65523C9FDF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The visualisation and exploratory analysis (step 2) leads us to a probabilistic model of the data. </a:t>
            </a:r>
            <a:endParaRPr lang="en-GB" dirty="0">
              <a:solidFill>
                <a:schemeClr val="tx1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This is a model of the phenomenon that generated the data. </a:t>
            </a:r>
            <a:endParaRPr lang="en-GB" dirty="0">
              <a:solidFill>
                <a:schemeClr val="tx1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Modelling involves statistical inference and model evaluation. </a:t>
            </a:r>
            <a:endParaRPr lang="en-GB" dirty="0">
              <a:solidFill>
                <a:schemeClr val="tx1"/>
              </a:solidFill>
              <a:effectLst/>
              <a:latin typeface="ArialMT"/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97F6EA10-25EF-90E2-75FE-F9A0015F9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9406" y="3526126"/>
            <a:ext cx="8159819" cy="2783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FA8B43-052E-636D-7CB6-38D2BE423C56}"/>
              </a:ext>
            </a:extLst>
          </p:cNvPr>
          <p:cNvSpPr txBox="1"/>
          <p:nvPr/>
        </p:nvSpPr>
        <p:spPr>
          <a:xfrm>
            <a:off x="699406" y="6285778"/>
            <a:ext cx="453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archive2019.cds101.com/labs/lab-03-wrangling-sales-data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927709-837C-F32D-66FF-880D34F74597}"/>
              </a:ext>
            </a:extLst>
          </p:cNvPr>
          <p:cNvSpPr/>
          <p:nvPr/>
        </p:nvSpPr>
        <p:spPr>
          <a:xfrm>
            <a:off x="4170156" y="4544415"/>
            <a:ext cx="2518751" cy="1908773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602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57BB-B086-60BC-AD01-0EC036EA55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Step 4: Communicate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8FD75-55BB-E074-B253-65523C9FDF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We disseminate our results (e.g., presentations, publications, corpora). </a:t>
            </a:r>
            <a:endParaRPr lang="en-GB" dirty="0">
              <a:solidFill>
                <a:schemeClr val="tx1"/>
              </a:solidFill>
              <a:effectLst/>
            </a:endParaRPr>
          </a:p>
          <a:p>
            <a:r>
              <a:rPr lang="en-GB" dirty="0">
                <a:solidFill>
                  <a:schemeClr val="tx1"/>
                </a:solidFill>
                <a:effectLst/>
                <a:latin typeface="ArialMT"/>
              </a:rPr>
              <a:t>• </a:t>
            </a: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But: Science should be </a:t>
            </a:r>
            <a:r>
              <a:rPr lang="en-GB" b="1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open, transparent and reproducible</a:t>
            </a: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, so we should also share materials, data and scripts via freely available platforms (e.g., OSF). </a:t>
            </a:r>
            <a:endParaRPr lang="en-GB" dirty="0">
              <a:solidFill>
                <a:schemeClr val="tx1"/>
              </a:solidFill>
              <a:effectLst/>
            </a:endParaRPr>
          </a:p>
          <a:p>
            <a:r>
              <a:rPr lang="en-GB" dirty="0">
                <a:solidFill>
                  <a:schemeClr val="tx1"/>
                </a:solidFill>
                <a:effectLst/>
                <a:latin typeface="ArialMT"/>
              </a:rPr>
              <a:t>• </a:t>
            </a: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This way, others can replicate our studies and build on our research. </a:t>
            </a:r>
            <a:endParaRPr lang="en-GB" dirty="0">
              <a:solidFill>
                <a:schemeClr val="tx1"/>
              </a:solidFill>
              <a:effectLst/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97F6EA10-25EF-90E2-75FE-F9A0015F9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9406" y="3526126"/>
            <a:ext cx="8159819" cy="2783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FA8B43-052E-636D-7CB6-38D2BE423C56}"/>
              </a:ext>
            </a:extLst>
          </p:cNvPr>
          <p:cNvSpPr txBox="1"/>
          <p:nvPr/>
        </p:nvSpPr>
        <p:spPr>
          <a:xfrm>
            <a:off x="699406" y="6285778"/>
            <a:ext cx="453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archive2019.cds101.com/labs/lab-03-wrangling-sales-data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2A38B6-5D9A-133A-617F-8DECCE5D8421}"/>
              </a:ext>
            </a:extLst>
          </p:cNvPr>
          <p:cNvSpPr/>
          <p:nvPr/>
        </p:nvSpPr>
        <p:spPr>
          <a:xfrm>
            <a:off x="6466113" y="3917616"/>
            <a:ext cx="2793071" cy="2000213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FB199973-2DC3-A766-D8E3-DF2BD0EF62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968090" y="4479143"/>
            <a:ext cx="1949450" cy="730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1C3100-D336-F7C5-1323-3C15B07956C5}"/>
              </a:ext>
            </a:extLst>
          </p:cNvPr>
          <p:cNvSpPr txBox="1"/>
          <p:nvPr/>
        </p:nvSpPr>
        <p:spPr>
          <a:xfrm>
            <a:off x="9968090" y="5324809"/>
            <a:ext cx="185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6" tooltip="https://cos.io/our-products/osf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7" tooltip="https://creativecommons.org/licenses/by/3.0/"/>
              </a:rPr>
              <a:t>CC BY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111626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4B1D3-2F32-822F-02F1-7AE360CD2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Getting to know RStudio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B2450-D6C3-8C4E-E725-B21D0E20F4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rgbClr val="212529"/>
                </a:solidFill>
                <a:latin typeface="system-ui"/>
              </a:rPr>
              <a:t>In last week’s worksheet, I said two things</a:t>
            </a:r>
          </a:p>
          <a:p>
            <a:pPr lvl="1"/>
            <a:r>
              <a:rPr lang="en-GB" i="0" dirty="0">
                <a:solidFill>
                  <a:srgbClr val="212529"/>
                </a:solidFill>
                <a:effectLst/>
                <a:latin typeface="system-ui"/>
              </a:rPr>
              <a:t>“</a:t>
            </a:r>
            <a:r>
              <a:rPr lang="en-GB" b="0" i="0" dirty="0">
                <a:solidFill>
                  <a:srgbClr val="212529"/>
                </a:solidFill>
                <a:effectLst/>
                <a:latin typeface="system-ui"/>
              </a:rPr>
              <a:t>We will discuss how to import files next week”, and</a:t>
            </a:r>
            <a:endParaRPr lang="en-GB" dirty="0">
              <a:solidFill>
                <a:srgbClr val="212529"/>
              </a:solidFill>
              <a:latin typeface="system-ui"/>
            </a:endParaRPr>
          </a:p>
          <a:p>
            <a:pPr lvl="1"/>
            <a:r>
              <a:rPr lang="en-GB" b="1" i="0" dirty="0">
                <a:solidFill>
                  <a:srgbClr val="212529"/>
                </a:solidFill>
                <a:effectLst/>
                <a:latin typeface="system-ui"/>
              </a:rPr>
              <a:t>“I don’t like</a:t>
            </a:r>
            <a:r>
              <a:rPr lang="en-GB" b="0" i="0" dirty="0">
                <a:solidFill>
                  <a:srgbClr val="212529"/>
                </a:solidFill>
                <a:effectLst/>
                <a:latin typeface="system-ui"/>
              </a:rPr>
              <a:t> nesting functions and neither should you”</a:t>
            </a:r>
          </a:p>
          <a:p>
            <a:r>
              <a:rPr lang="en-GB" dirty="0">
                <a:solidFill>
                  <a:srgbClr val="212529"/>
                </a:solidFill>
                <a:latin typeface="system-ui"/>
              </a:rPr>
              <a:t>The first comment we will look at in today’s worksheet,</a:t>
            </a:r>
          </a:p>
          <a:p>
            <a:r>
              <a:rPr lang="en-GB" dirty="0">
                <a:solidFill>
                  <a:srgbClr val="212529"/>
                </a:solidFill>
                <a:latin typeface="system-ui"/>
              </a:rPr>
              <a:t>The second comment I will address now, as it will be used implicitly throughout the rest of the course</a:t>
            </a:r>
          </a:p>
          <a:p>
            <a:endParaRPr lang="en-GB" dirty="0">
              <a:solidFill>
                <a:srgbClr val="212529"/>
              </a:solidFill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765239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B0D88-923B-2F76-53BE-98E2B29C84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Nested functions are bad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5053-8370-E93B-7B86-C047E65D4F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Why?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They are hard to read and quickly become very dense</a:t>
            </a:r>
          </a:p>
          <a:p>
            <a:pPr lvl="1"/>
            <a:endParaRPr lang="en-GB" dirty="0">
              <a:solidFill>
                <a:schemeClr val="tx1"/>
              </a:solidFill>
            </a:endParaRPr>
          </a:p>
          <a:p>
            <a:pPr lvl="1"/>
            <a:endParaRPr lang="en-GB" dirty="0">
              <a:solidFill>
                <a:schemeClr val="tx1"/>
              </a:solidFill>
            </a:endParaRPr>
          </a:p>
          <a:p>
            <a:pPr lvl="1"/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How do we fix this?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Using tidy functions and pipes</a:t>
            </a:r>
          </a:p>
        </p:txBody>
      </p:sp>
      <p:pic>
        <p:nvPicPr>
          <p:cNvPr id="5" name="Picture 4" descr="A close-up of a math equation&#10;&#10;Description automatically generated">
            <a:extLst>
              <a:ext uri="{FF2B5EF4-FFF2-40B4-BE49-F238E27FC236}">
                <a16:creationId xmlns:a16="http://schemas.microsoft.com/office/drawing/2014/main" id="{D97A8C0C-6589-D332-A402-D24BE1419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2660650"/>
            <a:ext cx="7772400" cy="1158202"/>
          </a:xfrm>
          <a:prstGeom prst="rect">
            <a:avLst/>
          </a:prstGeom>
        </p:spPr>
      </p:pic>
      <p:pic>
        <p:nvPicPr>
          <p:cNvPr id="7" name="Picture 6" descr="A hexagon with white text and colorful dots&#10;&#10;Description automatically generated">
            <a:extLst>
              <a:ext uri="{FF2B5EF4-FFF2-40B4-BE49-F238E27FC236}">
                <a16:creationId xmlns:a16="http://schemas.microsoft.com/office/drawing/2014/main" id="{0F6ED22E-9142-0FE7-22F3-9971D7925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672067" y="3429000"/>
            <a:ext cx="2088563" cy="24111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7F0BAA-5233-0014-0947-6406C5C42CDA}"/>
              </a:ext>
            </a:extLst>
          </p:cNvPr>
          <p:cNvSpPr txBox="1"/>
          <p:nvPr/>
        </p:nvSpPr>
        <p:spPr>
          <a:xfrm>
            <a:off x="9672067" y="5968142"/>
            <a:ext cx="1877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4" tooltip="https://geo200cn.github.io/tidyr.html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5" tooltip="https://creativecommons.org/licenses/by-nc/3.0/"/>
              </a:rPr>
              <a:t>CC BY-NC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490204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3DC6-8053-B3A2-F927-13A488DE7D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1. Introduction to the course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BCAFD-2CD5-9672-22F9-1DCCFCC6D5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1: Introduction to quantitative research methods using R</a:t>
            </a:r>
          </a:p>
          <a:p>
            <a:r>
              <a:rPr lang="en-GB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2: Data management and data wrangling</a:t>
            </a: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3: Exploratory data analysis</a:t>
            </a: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4: Data visualization</a:t>
            </a: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5: Data </a:t>
            </a:r>
            <a:r>
              <a:rPr lang="en-GB" kern="1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Wrangling Example, Mid-term </a:t>
            </a:r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assignment</a:t>
            </a:r>
          </a:p>
          <a:p>
            <a:r>
              <a:rPr lang="en-GB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6: Probability and distributions</a:t>
            </a: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7:</a:t>
            </a:r>
            <a:r>
              <a:rPr lang="en-GB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Tests for discrete variables: Analysing contingency tables</a:t>
            </a:r>
            <a:endParaRPr lang="en-GB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8: Correlations and t-tests.</a:t>
            </a: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9: </a:t>
            </a:r>
            <a:r>
              <a:rPr lang="en-GB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ANOVA and linear regression</a:t>
            </a:r>
            <a:endParaRPr lang="en-GB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10: Multiple regression, introduction to generalised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805165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C72CE-54CB-1301-BA14-433B94647E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Packages and Libraries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3A638-E929-7653-6A5F-287A245EE1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7052" y="1844676"/>
            <a:ext cx="7898492" cy="475297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In R, we are only limited in terms of what we know and what our computer can handle </a:t>
            </a:r>
          </a:p>
          <a:p>
            <a:r>
              <a:rPr lang="en-GB" dirty="0">
                <a:solidFill>
                  <a:schemeClr val="tx1"/>
                </a:solidFill>
              </a:rPr>
              <a:t>R comes with certain functions pre-packaged (often called base R)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Like mean() or </a:t>
            </a:r>
            <a:r>
              <a:rPr lang="en-GB" dirty="0" err="1">
                <a:solidFill>
                  <a:schemeClr val="tx1"/>
                </a:solidFill>
              </a:rPr>
              <a:t>sd</a:t>
            </a:r>
            <a:r>
              <a:rPr lang="en-GB" dirty="0">
                <a:solidFill>
                  <a:schemeClr val="tx1"/>
                </a:solidFill>
              </a:rPr>
              <a:t>()</a:t>
            </a:r>
          </a:p>
          <a:p>
            <a:r>
              <a:rPr lang="en-GB" dirty="0">
                <a:solidFill>
                  <a:schemeClr val="tx1"/>
                </a:solidFill>
              </a:rPr>
              <a:t>We can add in additional functions through packages or libraries (which are collections of packages)</a:t>
            </a:r>
          </a:p>
          <a:p>
            <a:r>
              <a:rPr lang="en-GB" dirty="0">
                <a:solidFill>
                  <a:schemeClr val="tx1"/>
                </a:solidFill>
              </a:rPr>
              <a:t>A package is a collection of functions that are bundled together, these can be downloaded from CRAN and used locally on your computer</a:t>
            </a:r>
          </a:p>
        </p:txBody>
      </p:sp>
      <p:pic>
        <p:nvPicPr>
          <p:cNvPr id="5" name="Picture 4" descr="A couch and a table in a library&#10;&#10;Description automatically generated">
            <a:extLst>
              <a:ext uri="{FF2B5EF4-FFF2-40B4-BE49-F238E27FC236}">
                <a16:creationId xmlns:a16="http://schemas.microsoft.com/office/drawing/2014/main" id="{A501F3D6-094A-BDD4-A1D5-BE8232355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19247" y="931349"/>
            <a:ext cx="3241383" cy="182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74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B5E6D-D658-5E56-1F86-1570DB0081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Tidyverse</a:t>
            </a:r>
            <a:r>
              <a:rPr lang="en-GB" dirty="0"/>
              <a:t>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E306B-CBB4-3366-8F71-72EF4AF47B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tx1"/>
                </a:solidFill>
              </a:rPr>
              <a:t>Tidyverse</a:t>
            </a:r>
            <a:r>
              <a:rPr lang="en-GB" dirty="0">
                <a:solidFill>
                  <a:schemeClr val="tx1"/>
                </a:solidFill>
              </a:rPr>
              <a:t> is a collection of packages that are aligned through their approach to data science and share an underlying design philosophy, grammar, and data structures</a:t>
            </a:r>
          </a:p>
          <a:p>
            <a:r>
              <a:rPr lang="en-GB" dirty="0">
                <a:solidFill>
                  <a:schemeClr val="tx1"/>
                </a:solidFill>
              </a:rPr>
              <a:t>It includes many functions that we will be using throughout the course</a:t>
            </a:r>
          </a:p>
          <a:p>
            <a:r>
              <a:rPr lang="en-GB" dirty="0">
                <a:solidFill>
                  <a:schemeClr val="tx1"/>
                </a:solidFill>
              </a:rPr>
              <a:t>One thing that comes with </a:t>
            </a:r>
            <a:r>
              <a:rPr lang="en-GB" dirty="0" err="1">
                <a:solidFill>
                  <a:schemeClr val="tx1"/>
                </a:solidFill>
              </a:rPr>
              <a:t>tidyverse</a:t>
            </a:r>
            <a:r>
              <a:rPr lang="en-GB" dirty="0">
                <a:solidFill>
                  <a:schemeClr val="tx1"/>
                </a:solidFill>
              </a:rPr>
              <a:t> and is a large part of writing in the “tidy style” are pipes</a:t>
            </a:r>
          </a:p>
        </p:txBody>
      </p:sp>
      <p:pic>
        <p:nvPicPr>
          <p:cNvPr id="5" name="Picture 4" descr="A bunch of metal pipes&#10;&#10;Description automatically generated">
            <a:extLst>
              <a:ext uri="{FF2B5EF4-FFF2-40B4-BE49-F238E27FC236}">
                <a16:creationId xmlns:a16="http://schemas.microsoft.com/office/drawing/2014/main" id="{B1F3EBB6-A40A-CA27-16F8-013D6F479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06880" y="4480559"/>
            <a:ext cx="2198915" cy="1649186"/>
          </a:xfrm>
          <a:prstGeom prst="rect">
            <a:avLst/>
          </a:prstGeom>
        </p:spPr>
      </p:pic>
      <p:sp>
        <p:nvSpPr>
          <p:cNvPr id="6" name="&quot;No&quot; Symbol 5">
            <a:extLst>
              <a:ext uri="{FF2B5EF4-FFF2-40B4-BE49-F238E27FC236}">
                <a16:creationId xmlns:a16="http://schemas.microsoft.com/office/drawing/2014/main" id="{83E348E2-9DB6-A5EE-0254-11A11F765E5F}"/>
              </a:ext>
            </a:extLst>
          </p:cNvPr>
          <p:cNvSpPr/>
          <p:nvPr/>
        </p:nvSpPr>
        <p:spPr>
          <a:xfrm>
            <a:off x="1055915" y="3565035"/>
            <a:ext cx="3529148" cy="3292965"/>
          </a:xfrm>
          <a:prstGeom prst="noSmoking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914263-5F90-9E2B-9F8D-3DF17D00542D}"/>
              </a:ext>
            </a:extLst>
          </p:cNvPr>
          <p:cNvSpPr txBox="1"/>
          <p:nvPr/>
        </p:nvSpPr>
        <p:spPr>
          <a:xfrm>
            <a:off x="7014754" y="4480559"/>
            <a:ext cx="4415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%&gt;% </a:t>
            </a:r>
            <a:r>
              <a:rPr lang="en-GB" sz="2800" b="1" dirty="0"/>
              <a:t>or</a:t>
            </a:r>
            <a:r>
              <a:rPr lang="en-GB" sz="7200" b="1" dirty="0"/>
              <a:t> |&gt;</a:t>
            </a:r>
          </a:p>
        </p:txBody>
      </p:sp>
    </p:spTree>
    <p:extLst>
      <p:ext uri="{BB962C8B-B14F-4D97-AF65-F5344CB8AC3E}">
        <p14:creationId xmlns:p14="http://schemas.microsoft.com/office/powerpoint/2010/main" val="2460223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52FD1-A44C-FCAA-45BD-44397B25D5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Pipes Primer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002E4-B597-A2A9-57B9-8FE918D17A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Tidy pipes allow us to format our code so that it runs across multiple lines and enhances readability</a:t>
            </a: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Use </a:t>
            </a:r>
            <a:r>
              <a:rPr lang="en-GB" dirty="0"/>
              <a:t>%&gt;%</a:t>
            </a:r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 to emphasise a sequence of actions, rather than the object that the actions are being performed on.</a:t>
            </a:r>
          </a:p>
          <a:p>
            <a:r>
              <a:rPr lang="en-GB" dirty="0">
                <a:solidFill>
                  <a:srgbClr val="212529"/>
                </a:solidFill>
                <a:latin typeface="-apple-system"/>
              </a:rPr>
              <a:t>Pipes take the data object (such as a </a:t>
            </a:r>
            <a:r>
              <a:rPr lang="en-GB" dirty="0" err="1">
                <a:solidFill>
                  <a:srgbClr val="212529"/>
                </a:solidFill>
                <a:latin typeface="-apple-system"/>
              </a:rPr>
              <a:t>dataframe</a:t>
            </a:r>
            <a:r>
              <a:rPr lang="en-GB" dirty="0">
                <a:solidFill>
                  <a:srgbClr val="212529"/>
                </a:solidFill>
                <a:latin typeface="-apple-system"/>
              </a:rPr>
              <a:t>) and ‘pipes’ it into the RHS function</a:t>
            </a:r>
          </a:p>
          <a:p>
            <a:pPr lvl="1"/>
            <a:r>
              <a:rPr lang="en-GB" dirty="0" err="1">
                <a:solidFill>
                  <a:srgbClr val="212529"/>
                </a:solidFill>
                <a:latin typeface="-apple-system"/>
              </a:rPr>
              <a:t>Dataframe</a:t>
            </a:r>
            <a:r>
              <a:rPr lang="en-GB" dirty="0">
                <a:solidFill>
                  <a:srgbClr val="212529"/>
                </a:solidFill>
                <a:latin typeface="-apple-system"/>
              </a:rPr>
              <a:t> %&gt;% function() %&gt;% function %&gt;%...</a:t>
            </a:r>
          </a:p>
          <a:p>
            <a:endParaRPr lang="en-GB" dirty="0">
              <a:solidFill>
                <a:srgbClr val="212529"/>
              </a:solidFill>
              <a:latin typeface="-apple-system"/>
            </a:endParaRPr>
          </a:p>
          <a:p>
            <a:r>
              <a:rPr lang="en-GB" dirty="0">
                <a:solidFill>
                  <a:srgbClr val="212529"/>
                </a:solidFill>
                <a:latin typeface="-apple-system"/>
              </a:rPr>
              <a:t>Pipes replace nested functions and are easier to follow and read – they are also easier to troubleshoot</a:t>
            </a:r>
          </a:p>
          <a:p>
            <a:r>
              <a:rPr lang="en-GB" dirty="0">
                <a:solidFill>
                  <a:srgbClr val="212529"/>
                </a:solidFill>
                <a:latin typeface="-apple-system"/>
              </a:rPr>
              <a:t>Do not worry too much about pipes right now, they </a:t>
            </a:r>
            <a:r>
              <a:rPr lang="en-GB" b="1" dirty="0">
                <a:solidFill>
                  <a:srgbClr val="212529"/>
                </a:solidFill>
                <a:latin typeface="-apple-system"/>
              </a:rPr>
              <a:t>will</a:t>
            </a:r>
            <a:r>
              <a:rPr lang="en-GB" dirty="0">
                <a:solidFill>
                  <a:srgbClr val="212529"/>
                </a:solidFill>
                <a:latin typeface="-apple-system"/>
              </a:rPr>
              <a:t> be introduced, and you will get a chance to get familiar with them</a:t>
            </a:r>
            <a:endParaRPr lang="en-GB" dirty="0"/>
          </a:p>
        </p:txBody>
      </p:sp>
      <p:pic>
        <p:nvPicPr>
          <p:cNvPr id="5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0769C1D8-CF83-C499-9C3B-8B237777F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1142"/>
            <a:ext cx="3035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04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53D35-592D-8507-D2BB-0168143855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This week’s worksheet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9E8F4-613A-9A54-8F67-72373600F2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Scripts </a:t>
            </a: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Installing and loading packages </a:t>
            </a: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Working directories and clean workspaces </a:t>
            </a: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Loading data (various formats) </a:t>
            </a: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Examining datasets </a:t>
            </a: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Closing your R session </a:t>
            </a:r>
          </a:p>
        </p:txBody>
      </p:sp>
    </p:spTree>
    <p:extLst>
      <p:ext uri="{BB962C8B-B14F-4D97-AF65-F5344CB8AC3E}">
        <p14:creationId xmlns:p14="http://schemas.microsoft.com/office/powerpoint/2010/main" val="4270351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4BDDC-53A3-5198-0CB8-FF814B6D0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F5C4C-EB00-FEA9-8A22-A8A48ACB9E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 will be walking around while you work through the worksheet</a:t>
            </a:r>
          </a:p>
        </p:txBody>
      </p:sp>
    </p:spTree>
    <p:extLst>
      <p:ext uri="{BB962C8B-B14F-4D97-AF65-F5344CB8AC3E}">
        <p14:creationId xmlns:p14="http://schemas.microsoft.com/office/powerpoint/2010/main" val="1793415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86AD-CF95-44F9-A150-71E659F229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Session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59BF0-545C-BBE2-FD76-7C153AD5B4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1. Last session refresher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The take home tasks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The mid-term assignment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2. Quantitative Research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The PPDAC cycle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The data science workflow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3. Getting to know </a:t>
            </a:r>
            <a:r>
              <a:rPr lang="en-GB" dirty="0" err="1">
                <a:solidFill>
                  <a:schemeClr val="tx1"/>
                </a:solidFill>
              </a:rPr>
              <a:t>Rstudio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5DC9-A4C1-185D-C5FE-4ABB87E380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1. Refresher – take home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9B127-ED58-D37D-C6E9-960F9EE4C8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7051" y="1844676"/>
            <a:ext cx="6311071" cy="475297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The solutions to the tasks and all the other R related content in last week’s worksheet is available (The worksheet looks the same, but it will have the output underneath each section)</a:t>
            </a:r>
          </a:p>
          <a:p>
            <a:endParaRPr lang="en-GB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This table displays the scores of students in two foreign language exams, one administered at the beginning of term, the other at the end of term. </a:t>
            </a:r>
            <a:endParaRPr lang="en-GB" dirty="0">
              <a:solidFill>
                <a:schemeClr val="tx1"/>
              </a:solidFill>
              <a:effectLst/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C028-A949-9561-7E39-90389B439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799" y="1172542"/>
            <a:ext cx="3335169" cy="496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30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6AF2B-DFAB-120B-1680-43115365C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BE55-F4F9-CB8C-DB9C-6224ABEF2A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F4378C-F3F0-8DF3-1C68-5CD2575B0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1" y="548679"/>
            <a:ext cx="4492120" cy="24493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78CE75-3167-867E-A7DE-7A05005AF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1" y="3579193"/>
            <a:ext cx="6163649" cy="16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37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6AF2B-DFAB-120B-1680-43115365C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BE55-F4F9-CB8C-DB9C-6224ABEF2A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BCB623-2564-99A8-F2EB-5E6F8E0E8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1" y="553256"/>
            <a:ext cx="8109222" cy="27030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002F6C-7B05-3D14-A396-607190022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1" y="3601671"/>
            <a:ext cx="8108269" cy="1668488"/>
          </a:xfrm>
          <a:prstGeom prst="rect">
            <a:avLst/>
          </a:prstGeom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6B99030-3439-9E7B-0BAD-1561A5687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85" y="4316167"/>
            <a:ext cx="7772400" cy="107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75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A98973E-6AA5-A6EA-3F66-63A65F3AB8E7}"/>
              </a:ext>
            </a:extLst>
          </p:cNvPr>
          <p:cNvGrpSpPr/>
          <p:nvPr/>
        </p:nvGrpSpPr>
        <p:grpSpPr>
          <a:xfrm>
            <a:off x="431370" y="548681"/>
            <a:ext cx="8408227" cy="1916224"/>
            <a:chOff x="4139924" y="5132561"/>
            <a:chExt cx="7869030" cy="149440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35F1FB2-5DBA-FEAC-B021-41E5DA3B0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924" y="5132561"/>
              <a:ext cx="3912152" cy="43883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E64571B-ACE2-3387-5997-CD3D81A2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554" y="5458748"/>
              <a:ext cx="7772400" cy="1168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8380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1DAE5-BD6B-3218-1616-F157687637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Mid-term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C1F30-0E6F-A191-E7C0-D41E4BACEC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Information is on Moodle</a:t>
            </a:r>
          </a:p>
          <a:p>
            <a:pPr lvl="1"/>
            <a:r>
              <a:rPr lang="en-GB" dirty="0"/>
              <a:t>See “Assessment” for the coversheet and submission criteria</a:t>
            </a:r>
          </a:p>
          <a:p>
            <a:pPr lvl="1"/>
            <a:r>
              <a:rPr lang="en-GB" dirty="0"/>
              <a:t>See “Mid-term assignment, due Monday, Feb 19, 2024, 12pm” for assessment files</a:t>
            </a:r>
          </a:p>
          <a:p>
            <a:r>
              <a:rPr lang="en-GB" dirty="0"/>
              <a:t>Asked on content learnt in weeks 2, 3, and 4.</a:t>
            </a:r>
          </a:p>
          <a:p>
            <a:pPr lvl="1"/>
            <a:r>
              <a:rPr lang="en-GB" dirty="0"/>
              <a:t>Reading in data</a:t>
            </a:r>
          </a:p>
          <a:p>
            <a:pPr lvl="1"/>
            <a:r>
              <a:rPr lang="en-GB" dirty="0"/>
              <a:t>Descriptive analysis</a:t>
            </a:r>
          </a:p>
          <a:p>
            <a:pPr lvl="1"/>
            <a:r>
              <a:rPr lang="en-GB" dirty="0"/>
              <a:t>Producing plots</a:t>
            </a:r>
          </a:p>
          <a:p>
            <a:pPr lvl="1"/>
            <a:r>
              <a:rPr lang="en-GB" dirty="0"/>
              <a:t>Successful interpretation and reasoning on information in plots</a:t>
            </a:r>
          </a:p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1,500 words: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an upper limit only</a:t>
            </a:r>
            <a:r>
              <a:rPr lang="en-GB" dirty="0">
                <a:effectLst/>
              </a:rPr>
              <a:t> </a:t>
            </a:r>
          </a:p>
          <a:p>
            <a:r>
              <a:rPr lang="en-GB" dirty="0"/>
              <a:t>Submit your answers to questions (with coversheet) and R script</a:t>
            </a:r>
          </a:p>
          <a:p>
            <a:r>
              <a:rPr lang="en-GB" dirty="0">
                <a:effectLst/>
              </a:rPr>
              <a:t>R script is not assessed, but I will give feedback on structure/layout etc.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0608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4BFF-4A7F-D65E-329F-43D5BC4D15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Two basic strategies in quantitative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49F4B-A0B1-D748-3FFF-ACDC87316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Observational research </a:t>
            </a:r>
          </a:p>
          <a:p>
            <a:pPr lvl="1"/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Simply observe and describe behaviour in natural situations</a:t>
            </a:r>
            <a:endParaRPr lang="en-GB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Example: Systematic reviews, corpus analyses, correlational research, etc. </a:t>
            </a:r>
            <a:endParaRPr lang="en-GB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Experimental research </a:t>
            </a:r>
            <a:endParaRPr lang="en-GB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Systematically manipulate variables of interest and see what effect our manipulation has in the world </a:t>
            </a:r>
          </a:p>
          <a:p>
            <a:pPr lvl="1"/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Example: Experimental studies in the lab or in the wild</a:t>
            </a:r>
          </a:p>
        </p:txBody>
      </p:sp>
    </p:spTree>
    <p:extLst>
      <p:ext uri="{BB962C8B-B14F-4D97-AF65-F5344CB8AC3E}">
        <p14:creationId xmlns:p14="http://schemas.microsoft.com/office/powerpoint/2010/main" val="3703500125"/>
      </p:ext>
    </p:extLst>
  </p:cSld>
  <p:clrMapOvr>
    <a:masterClrMapping/>
  </p:clrMapOvr>
</p:sld>
</file>

<file path=ppt/theme/theme1.xml><?xml version="1.0" encoding="utf-8"?>
<a:theme xmlns:a="http://schemas.openxmlformats.org/drawingml/2006/main" name="Slide 2: Text Only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52B1E"/>
      </a:hlink>
      <a:folHlink>
        <a:srgbClr val="D52B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" id="{5D1E861D-B668-5841-A8D8-7967894BB914}" vid="{9598D707-D61E-A347-854D-7B698F2F2D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 2: Text Only</Template>
  <TotalTime>1515</TotalTime>
  <Words>1195</Words>
  <Application>Microsoft Macintosh PowerPoint</Application>
  <PresentationFormat>Widescreen</PresentationFormat>
  <Paragraphs>134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-apple-system</vt:lpstr>
      <vt:lpstr>Arial</vt:lpstr>
      <vt:lpstr>ArialMT</vt:lpstr>
      <vt:lpstr>Calibri</vt:lpstr>
      <vt:lpstr>system-ui</vt:lpstr>
      <vt:lpstr>Slide 2: Text Only</vt:lpstr>
      <vt:lpstr>PowerPoint Presentation</vt:lpstr>
      <vt:lpstr>1. Introduction to the course</vt:lpstr>
      <vt:lpstr>Session Outline</vt:lpstr>
      <vt:lpstr>1. Refresher – take home tasks</vt:lpstr>
      <vt:lpstr>PowerPoint Presentation</vt:lpstr>
      <vt:lpstr>PowerPoint Presentation</vt:lpstr>
      <vt:lpstr>PowerPoint Presentation</vt:lpstr>
      <vt:lpstr>Mid-term Assignment</vt:lpstr>
      <vt:lpstr>Two basic strategies in quantitative research</vt:lpstr>
      <vt:lpstr>Experimental Research</vt:lpstr>
      <vt:lpstr>The statistical method: PPDAC (MacKay &amp; Oldford, 2000) </vt:lpstr>
      <vt:lpstr>PowerPoint Presentation</vt:lpstr>
      <vt:lpstr>The Data Science workflow</vt:lpstr>
      <vt:lpstr>Step 1: Wrangling</vt:lpstr>
      <vt:lpstr>Step 2: Visualise</vt:lpstr>
      <vt:lpstr>Step 3: Model</vt:lpstr>
      <vt:lpstr>Step 4: Communicate</vt:lpstr>
      <vt:lpstr>Getting to know RStudio</vt:lpstr>
      <vt:lpstr>Nested functions are bad</vt:lpstr>
      <vt:lpstr>Packages and Libraries</vt:lpstr>
      <vt:lpstr>The Tidyverse library</vt:lpstr>
      <vt:lpstr>Pipes Primer</vt:lpstr>
      <vt:lpstr>This week’s worksheet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Ivory, Matthew</dc:creator>
  <cp:lastModifiedBy>Ivory, Matthew</cp:lastModifiedBy>
  <cp:revision>39</cp:revision>
  <dcterms:created xsi:type="dcterms:W3CDTF">2021-06-09T09:46:13Z</dcterms:created>
  <dcterms:modified xsi:type="dcterms:W3CDTF">2024-01-21T19:19:43Z</dcterms:modified>
</cp:coreProperties>
</file>